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43"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894B2"/>
    <a:srgbClr val="505050"/>
    <a:srgbClr val="00A300"/>
    <a:srgbClr val="743063"/>
    <a:srgbClr val="FFA300"/>
    <a:srgbClr val="FF0000"/>
    <a:srgbClr val="004990"/>
    <a:srgbClr val="A7A9A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85" autoAdjust="0"/>
    <p:restoredTop sz="54233" autoAdjust="0"/>
  </p:normalViewPr>
  <p:slideViewPr>
    <p:cSldViewPr snapToGrid="0">
      <p:cViewPr>
        <p:scale>
          <a:sx n="79" d="100"/>
          <a:sy n="79" d="100"/>
        </p:scale>
        <p:origin x="-365" y="-58"/>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BCBF7C8D-0782-4716-AAE9-BA016F640782}" type="slidenum">
              <a:rPr lang="en-GB"/>
              <a:pPr>
                <a:defRPr/>
              </a:pPr>
              <a:t>‹#›</a:t>
            </a:fld>
            <a:endParaRPr lang="en-GB"/>
          </a:p>
        </p:txBody>
      </p:sp>
    </p:spTree>
    <p:extLst>
      <p:ext uri="{BB962C8B-B14F-4D97-AF65-F5344CB8AC3E}">
        <p14:creationId xmlns="" xmlns:p14="http://schemas.microsoft.com/office/powerpoint/2010/main" val="1947673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extLst>
      <p:ext uri="{BB962C8B-B14F-4D97-AF65-F5344CB8AC3E}">
        <p14:creationId xmlns="" xmlns:p14="http://schemas.microsoft.com/office/powerpoint/2010/main" val="414831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w="9525"/>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01552FAC-FF35-41F0-B579-1CF35C3C27C1}" type="datetimeFigureOut">
              <a:rPr lang="en-US"/>
              <a:pPr>
                <a:defRPr/>
              </a:pPr>
              <a:t>3/4/2018</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649166E-E747-4D86-87B4-3CDDB583D2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9F636032-0E8B-44C0-AEB4-3602686F6C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FC5EF573-8C5E-4640-9FCB-FD049A9C449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67C878C2-B954-426B-99A9-C0134FB20CE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40565845-1DC9-4323-98FF-B51E0CA064B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AAD2795A-0AEB-409D-AAC7-B9B87349A8C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5260D670-B362-43E7-A594-7675AB399A0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11D77AD4-09AA-44BD-9DF0-291DDA45B1F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9218DD47-B452-4771-A625-B96301B412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7381A8B3-37CA-48C9-B357-772F205EC05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702E8FC1-ADC2-4EED-BF04-051C33EF04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C4ACDC4-72D7-46CF-B4CC-F08C53A145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6" r:id="rId1"/>
    <p:sldLayoutId id="2147483992" r:id="rId2"/>
    <p:sldLayoutId id="2147483997" r:id="rId3"/>
    <p:sldLayoutId id="2147483998" r:id="rId4"/>
    <p:sldLayoutId id="2147483999" r:id="rId5"/>
    <p:sldLayoutId id="2147484000" r:id="rId6"/>
    <p:sldLayoutId id="2147483993" r:id="rId7"/>
    <p:sldLayoutId id="2147484001" r:id="rId8"/>
    <p:sldLayoutId id="2147484002" r:id="rId9"/>
    <p:sldLayoutId id="2147483994" r:id="rId10"/>
    <p:sldLayoutId id="2147483995"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extLst>
              <p:ext uri="{D42A27DB-BD31-4B8C-83A1-F6EECF244321}">
                <p14:modId xmlns="" xmlns:p14="http://schemas.microsoft.com/office/powerpoint/2010/main" val="2346080108"/>
              </p:ext>
            </p:extLst>
          </p:nvPr>
        </p:nvGraphicFramePr>
        <p:xfrm>
          <a:off x="127000" y="122238"/>
          <a:ext cx="8902700" cy="945933"/>
        </p:xfrm>
        <a:graphic>
          <a:graphicData uri="http://schemas.openxmlformats.org/drawingml/2006/table">
            <a:tbl>
              <a:tblPr/>
              <a:tblGrid>
                <a:gridCol w="2981325"/>
                <a:gridCol w="1468438"/>
                <a:gridCol w="3900487"/>
                <a:gridCol w="552450"/>
              </a:tblGrid>
              <a:tr h="3778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00" marB="10800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1</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st</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2017</a:t>
                      </a:r>
                    </a:p>
                  </a:txBody>
                  <a:tcPr marL="108000" marR="108000" marT="108000" marB="10800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Lucida Sans Unicode" pitchFamily="34" charset="0"/>
                        <a:cs typeface="Arial" pitchFamily="34" charset="0"/>
                      </a:endParaRPr>
                    </a:p>
                  </a:txBody>
                  <a:tcPr marL="108000" marR="108000" marT="108000" marB="10800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Houston, Texas</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a:t>
                      </a:r>
                      <a:r>
                        <a:rPr kumimoji="0" lang="en-GB" sz="1400" b="0" i="1" u="none" strike="noStrike" cap="none" normalizeH="0" baseline="0" dirty="0" smtClean="0">
                          <a:ln>
                            <a:noFill/>
                          </a:ln>
                          <a:solidFill>
                            <a:schemeClr val="bg1"/>
                          </a:solidFill>
                          <a:effectLst/>
                          <a:latin typeface="Lucida Sans Unicode" pitchFamily="34" charset="0"/>
                          <a:cs typeface="Arial" pitchFamily="34" charset="0"/>
                        </a:rPr>
                        <a:t>(Head Laceration – Slip, Trip and Fall)</a:t>
                      </a:r>
                      <a:endParaRPr kumimoji="0" lang="en-GB" sz="1200" b="0" i="1" u="none" strike="noStrike" cap="none" normalizeH="0" baseline="0" dirty="0" smtClean="0">
                        <a:ln>
                          <a:noFill/>
                        </a:ln>
                        <a:solidFill>
                          <a:schemeClr val="bg1"/>
                        </a:solidFill>
                        <a:effectLst/>
                        <a:latin typeface="Lucida Sans Unicode" pitchFamily="34" charset="0"/>
                        <a:cs typeface="Arial" pitchFamily="34" charset="0"/>
                      </a:endParaRP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pic>
        <p:nvPicPr>
          <p:cNvPr id="9247"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graphicFrame>
        <p:nvGraphicFramePr>
          <p:cNvPr id="5" name="Group 40"/>
          <p:cNvGraphicFramePr>
            <a:graphicFrameLocks noGrp="1"/>
          </p:cNvGraphicFramePr>
          <p:nvPr>
            <p:extLst>
              <p:ext uri="{D42A27DB-BD31-4B8C-83A1-F6EECF244321}">
                <p14:modId xmlns="" xmlns:p14="http://schemas.microsoft.com/office/powerpoint/2010/main" val="306173266"/>
              </p:ext>
            </p:extLst>
          </p:nvPr>
        </p:nvGraphicFramePr>
        <p:xfrm>
          <a:off x="123825" y="1109161"/>
          <a:ext cx="8911891" cy="4690059"/>
        </p:xfrm>
        <a:graphic>
          <a:graphicData uri="http://schemas.openxmlformats.org/drawingml/2006/table">
            <a:tbl>
              <a:tblPr/>
              <a:tblGrid>
                <a:gridCol w="4508800"/>
                <a:gridCol w="4403091"/>
              </a:tblGrid>
              <a:tr h="2924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800" b="0" i="0" u="none" strike="noStrike" cap="none" normalizeH="0" baseline="0" dirty="0" smtClean="0">
                          <a:ln>
                            <a:noFill/>
                          </a:ln>
                          <a:solidFill>
                            <a:schemeClr val="tx1"/>
                          </a:solidFill>
                          <a:effectLst/>
                          <a:latin typeface="Lucida Sans Unicode" pitchFamily="34" charset="0"/>
                          <a:cs typeface="Arial" pitchFamily="34" charset="0"/>
                        </a:rPr>
                        <a:t>No photo available.</a:t>
                      </a:r>
                    </a:p>
                  </a:txBody>
                  <a:tcPr marL="90000" marR="90000" marT="90000" marB="90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27684">
                <a:tc>
                  <a:txBody>
                    <a:bodyPr/>
                    <a:lstStyle/>
                    <a:p>
                      <a:r>
                        <a:rPr lang="en-US" sz="1500" dirty="0" smtClean="0"/>
                        <a:t>A full-time contractor was walking through the high bay entrance and tripped on the entry way rubber mat. When the employee tripped, she stumbled and fell forward into the shop floor entry gate and struck her face. She hit her forehead and safety glasses on the gate, resulting in a</a:t>
                      </a:r>
                      <a:r>
                        <a:rPr lang="en-US" sz="1500" baseline="0" dirty="0" smtClean="0"/>
                        <a:t> </a:t>
                      </a:r>
                      <a:r>
                        <a:rPr lang="en-US" sz="1500" dirty="0" smtClean="0"/>
                        <a:t>cut around her nose. She suffered a forehead contusion,</a:t>
                      </a:r>
                      <a:r>
                        <a:rPr lang="en-US" sz="1500" baseline="0" dirty="0" smtClean="0"/>
                        <a:t> facial bruising, swelling</a:t>
                      </a:r>
                      <a:r>
                        <a:rPr lang="en-US" sz="1500" dirty="0" smtClean="0"/>
                        <a:t> and received several stitches around her nose</a:t>
                      </a:r>
                      <a:r>
                        <a:rPr lang="en-US" sz="1500" baseline="0" dirty="0" smtClean="0"/>
                        <a:t> and forehead.</a:t>
                      </a:r>
                      <a:endParaRPr lang="en-US" sz="1500" dirty="0">
                        <a:effectLst/>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2924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7A9AC"/>
                    </a:solidFill>
                  </a:tcPr>
                </a:tc>
              </a:tr>
              <a:tr h="1477387">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err="1" smtClean="0"/>
                        <a:t>Possible</a:t>
                      </a:r>
                      <a:r>
                        <a:rPr lang="es-ES" sz="1600" dirty="0" smtClean="0"/>
                        <a:t> </a:t>
                      </a:r>
                      <a:r>
                        <a:rPr lang="es-ES" sz="1600" dirty="0" err="1" smtClean="0"/>
                        <a:t>lack</a:t>
                      </a:r>
                      <a:r>
                        <a:rPr lang="es-ES" sz="1600" dirty="0" smtClean="0"/>
                        <a:t> of </a:t>
                      </a:r>
                      <a:r>
                        <a:rPr lang="en-US" sz="1600" dirty="0" smtClean="0">
                          <a:solidFill>
                            <a:schemeClr val="tx1"/>
                          </a:solidFill>
                        </a:rPr>
                        <a:t>recognition of the associated hazards present.</a:t>
                      </a:r>
                      <a:endParaRPr lang="es-ES" sz="1600" dirty="0" smtClean="0"/>
                    </a:p>
                  </a:txBody>
                  <a:tcPr marL="90000" marR="90000" marT="90000" marB="90000"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kern="1200" dirty="0" smtClean="0">
                          <a:solidFill>
                            <a:schemeClr val="tx1"/>
                          </a:solidFill>
                          <a:latin typeface="+mn-lt"/>
                          <a:ea typeface="+mn-ea"/>
                          <a:cs typeface="+mn-cs"/>
                        </a:rPr>
                        <a:t>The employee received medical treatment and was transported to the hospital.</a:t>
                      </a:r>
                      <a:endParaRPr kumimoji="0" lang="es-MX" sz="1600" kern="1200" dirty="0" smtClean="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kern="1200" dirty="0" smtClean="0">
                          <a:solidFill>
                            <a:schemeClr val="tx1"/>
                          </a:solidFill>
                          <a:latin typeface="+mn-lt"/>
                          <a:ea typeface="+mn-ea"/>
                          <a:cs typeface="+mn-cs"/>
                        </a:rPr>
                        <a:t>Incident investigation still in progress.</a:t>
                      </a:r>
                    </a:p>
                  </a:txBody>
                  <a:tcPr marL="9000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336350253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3</TotalTime>
  <Words>146</Words>
  <Application>Microsoft Office PowerPoint</Application>
  <PresentationFormat>On-screen Show (4:3)</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479</cp:revision>
  <cp:lastPrinted>2003-11-04T16:53:27Z</cp:lastPrinted>
  <dcterms:created xsi:type="dcterms:W3CDTF">2004-01-23T18:06:09Z</dcterms:created>
  <dcterms:modified xsi:type="dcterms:W3CDTF">2018-03-04T17:18:52Z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-1341343339</vt:i4>
  </property>
  <property fmtid="{D5CDD505-2E9C-101B-9397-08002B2CF9AE}" pid="3" name="_NewReviewCycle">
    <vt:lpwstr/>
  </property>
  <property fmtid="{D5CDD505-2E9C-101B-9397-08002B2CF9AE}" pid="4" name="_EmailSubject">
    <vt:lpwstr>ICAAMC - Health &amp; Safety Forum  - request to report HS&amp;E  Lost Time Incidents </vt:lpwstr>
  </property>
  <property fmtid="{D5CDD505-2E9C-101B-9397-08002B2CF9AE}" pid="5" name="_AuthorEmail">
    <vt:lpwstr>jean.edwards@siemens.com</vt:lpwstr>
  </property>
  <property fmtid="{D5CDD505-2E9C-101B-9397-08002B2CF9AE}" pid="6" name="_AuthorEmailDisplayName">
    <vt:lpwstr>Edwards, Jean (PG DR GO EHS STR)</vt:lpwstr>
  </property>
</Properties>
</file>